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006" r:id="rId1"/>
  </p:sldMasterIdLst>
  <p:notesMasterIdLst>
    <p:notesMasterId r:id="rId57"/>
  </p:notesMasterIdLst>
  <p:sldIdLst>
    <p:sldId id="256" r:id="rId2"/>
    <p:sldId id="347" r:id="rId3"/>
    <p:sldId id="346" r:id="rId4"/>
    <p:sldId id="258" r:id="rId5"/>
    <p:sldId id="307" r:id="rId6"/>
    <p:sldId id="308" r:id="rId7"/>
    <p:sldId id="309" r:id="rId8"/>
    <p:sldId id="324" r:id="rId9"/>
    <p:sldId id="323" r:id="rId10"/>
    <p:sldId id="310" r:id="rId11"/>
    <p:sldId id="311" r:id="rId12"/>
    <p:sldId id="348" r:id="rId13"/>
    <p:sldId id="322" r:id="rId14"/>
    <p:sldId id="319" r:id="rId15"/>
    <p:sldId id="320" r:id="rId16"/>
    <p:sldId id="350" r:id="rId17"/>
    <p:sldId id="349" r:id="rId18"/>
    <p:sldId id="317" r:id="rId19"/>
    <p:sldId id="318" r:id="rId20"/>
    <p:sldId id="313" r:id="rId21"/>
    <p:sldId id="364" r:id="rId22"/>
    <p:sldId id="344" r:id="rId23"/>
    <p:sldId id="360" r:id="rId24"/>
    <p:sldId id="361" r:id="rId25"/>
    <p:sldId id="326" r:id="rId26"/>
    <p:sldId id="327" r:id="rId27"/>
    <p:sldId id="363" r:id="rId28"/>
    <p:sldId id="328" r:id="rId29"/>
    <p:sldId id="345" r:id="rId30"/>
    <p:sldId id="340" r:id="rId31"/>
    <p:sldId id="341" r:id="rId32"/>
    <p:sldId id="269" r:id="rId33"/>
    <p:sldId id="270" r:id="rId34"/>
    <p:sldId id="284" r:id="rId35"/>
    <p:sldId id="334" r:id="rId36"/>
    <p:sldId id="362" r:id="rId37"/>
    <p:sldId id="287" r:id="rId38"/>
    <p:sldId id="288" r:id="rId39"/>
    <p:sldId id="289" r:id="rId40"/>
    <p:sldId id="298" r:id="rId41"/>
    <p:sldId id="299" r:id="rId42"/>
    <p:sldId id="300" r:id="rId43"/>
    <p:sldId id="365" r:id="rId44"/>
    <p:sldId id="366" r:id="rId45"/>
    <p:sldId id="367" r:id="rId46"/>
    <p:sldId id="352" r:id="rId47"/>
    <p:sldId id="353" r:id="rId48"/>
    <p:sldId id="354" r:id="rId49"/>
    <p:sldId id="355" r:id="rId50"/>
    <p:sldId id="368" r:id="rId51"/>
    <p:sldId id="356" r:id="rId52"/>
    <p:sldId id="304" r:id="rId53"/>
    <p:sldId id="338" r:id="rId54"/>
    <p:sldId id="339" r:id="rId55"/>
    <p:sldId id="369" r:id="rId5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86"/>
    <p:restoredTop sz="94674"/>
  </p:normalViewPr>
  <p:slideViewPr>
    <p:cSldViewPr snapToGrid="0" snapToObjects="1">
      <p:cViewPr>
        <p:scale>
          <a:sx n="166" d="100"/>
          <a:sy n="166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58953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12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FD0CEC-61D2-4038-B911-988AA5D72D4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0A188A-8DC2-40DC-9C6D-DA7BDAF862D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hape 100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hape 101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wrap="square" t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FD0CEC-61D2-4038-B911-988AA5D72D4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0A188A-8DC2-40DC-9C6D-DA7BDAF862D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hape 100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hape 101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wrap="square" t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32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FAB73A-34BC-476B-B01D-25ECEAAFE81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777DAA-173A-432D-A748-039A3F5EC03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6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BCB147-9020-411A-8673-2BCE991C557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FAF4C1-1B3F-4BF2-807F-548A71BF017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11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BCB147-9020-411A-8673-2BCE991C557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FAF4C1-1B3F-4BF2-807F-548A71BF017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592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4694AE-9525-4FC9-B327-38FB145E599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A4B936-9227-4B5F-8B50-837370CFEA2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56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45251E-C022-4F8F-9851-F0538361D7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245381-7732-43B1-9019-92B17071F3E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32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1DBE2F-B0FD-4EF4-A2F2-08545BE866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48AB40-766D-4BA8-A7BD-226DD8D0CF7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620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80931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11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A39E73-FBE8-4BB3-A706-F8F29F7ABC1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5712CA-A250-4EBB-A880-B5729E2FA5C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58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E1A0F7-E5C9-4804-91C2-D5AB02D4876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C0B039-B9C2-4C27-998B-BA85E7ED92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64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E1A0F7-E5C9-4804-91C2-D5AB02D4876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7C0B039-B9C2-4C27-998B-BA85E7ED92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45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0D05F0-AC50-417A-A154-C2ECBEE8B92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2A396-B738-4152-925A-2475FF4BA86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2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6B76EC-5724-4F73-94FD-A3940B8BDC1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9B481E-2164-4625-9173-A3108ACBA75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59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C1779-2A91-46DE-94DE-FE0BC7C755A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3FA846-4277-4542-BFF5-F90CF05CF7C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29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C326A8-C2D9-4AA8-9917-11ECFDADE87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FDECDF1-ECEB-46D6-9687-F15F77A5FB0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87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1C58FA-5A03-4DF3-B78A-6516DF85329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10B2ED-DC23-48D5-B291-F4222AFA296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29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BB4DB4-FE81-4829-9014-470A9093D39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79D8C2-FC77-4234-AC89-D2E465B0FB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300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29E5DC-5FEE-4EF4-91F2-5B9881436B3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F3E365-2816-45CB-8FFF-6276F352E03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99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168609-BD00-4F6F-BB78-17C8736F779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68FCA1-BD16-46D7-B925-91581B01E54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hape 88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hape 89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wrap="square" t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01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8590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B5D95A-176E-4910-9686-C70874E0820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622842-92F3-4D57-86F9-1EB90B14780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82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10/11/16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2EFED-8AF4-412D-8266-C2E5459BADF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FF6945-28B8-43A9-92F6-ACD6775E26D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74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202D4A-D255-426E-9EE0-FFCA51D91E1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4156DA-84AA-4B23-B5F2-4C1FC41B9AC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382588" y="695325"/>
            <a:ext cx="6092825" cy="3427413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75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0F861-0C68-4726-8236-A4D4E3D8ED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92BA67-4214-47CA-8B8C-DBC031CF3BA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hape 100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hape 101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wrap="square" t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9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0F861-0C68-4726-8236-A4D4E3D8ED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92BA67-4214-47CA-8B8C-DBC031CF3BA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hape 100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hape 101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wrap="square" t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80F861-0C68-4726-8236-A4D4E3D8ED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92BA67-4214-47CA-8B8C-DBC031CF3BA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hape 100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hape 101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wrap="square" t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42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C1A94-4977-469D-9684-88ECC1B035E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4737C-3C92-466B-9986-29B8D21F726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hape 100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hape 101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wrap="square" t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47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C1A94-4977-469D-9684-88ECC1B035E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4737C-3C92-466B-9986-29B8D21F726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hape 100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hape 101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wrap="square" t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307333-05A0-412E-89AD-F158834B3D9B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10/10/16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8C1A94-4977-469D-9684-88ECC1B035E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64737C-3C92-466B-9986-29B8D21F726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hape 100"/>
          <p:cNvSpPr>
            <a:spLocks noGrp="1" noRot="1" noChangeAspect="1" noResize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hape 101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  <a:noFill/>
          <a:ln>
            <a:noFill/>
          </a:ln>
        </p:spPr>
        <p:txBody>
          <a:bodyPr wrap="square" tIns="91440" bIns="91440" anchor="t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80581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2191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48066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274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506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1394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3646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8400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5855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7362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39711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8059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381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</p:sldLayoutIdLst>
  <p:hf sldNum="0"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marketplace.fedramp.gov/#/products?status=Compliant&amp;sort=productName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cloudcomparison.rightscale.com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nescot@jbsinternational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r>
              <a:rPr lang="en-US" i="1" dirty="0"/>
              <a:t>Cloud Hosting, Development, and Security</a:t>
            </a:r>
            <a:br>
              <a:rPr lang="en-US" i="1" dirty="0"/>
            </a:br>
            <a:endParaRPr lang="en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Mike Nescot, Directo</a:t>
            </a:r>
            <a:r>
              <a:rPr lang="en-US" dirty="0" smtClean="0"/>
              <a:t>r of Cloud and DevOps Solutions, JBS International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dirty="0"/>
              <a:t>NIST Definition: Service Models</a:t>
            </a:r>
          </a:p>
        </p:txBody>
      </p:sp>
      <p:sp>
        <p:nvSpPr>
          <p:cNvPr id="3" name="Shape 104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Software as a Service (SaaS). The capability provided to the consumer is to use the provider’s applications running on a cloud infrastructure. The applications are accessible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from various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client devices through either a thin client interface, such as a web browser (</a:t>
            </a:r>
            <a:r>
              <a:rPr lang="en-US" sz="1600" dirty="0" err="1">
                <a:latin typeface="Cantarell" charset="0"/>
                <a:ea typeface="Cantarell" charset="0"/>
                <a:cs typeface="Cantarell" charset="0"/>
              </a:rPr>
              <a:t>e.g.,web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-based email), or a program interface. The consumer does not manage or control the underlying cloud infrastructure including network, servers, operating systems, storage, or even individual application capabilities, with the possible exception of limited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user specific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application configuration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settings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34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dirty="0"/>
              <a:t>NIST Definition: Deployment Models</a:t>
            </a:r>
          </a:p>
        </p:txBody>
      </p:sp>
      <p:sp>
        <p:nvSpPr>
          <p:cNvPr id="3" name="Shape 104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Private cloud. The cloud infrastructure is provisioned for exclusive use by a single organization comprising multiple consumers (e.g., business units). It may be owned, managed, and operated by the organization, a third party, or some combination of them, and it may exist on or off premises.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Community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cloud. The cloud infrastructure is provisioned for exclusive use by a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specific community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of consumers from organizations that have shared concerns (e.g.,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mission, security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requirements, policy, and compliance considerations). It may be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owned, managed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, and operated by one or more of the organizations in the community, a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third party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, or some combination of them, and it may exist on or off premises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.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1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/>
              <a:t>NIST Definition: Deployment Models</a:t>
            </a:r>
          </a:p>
        </p:txBody>
      </p:sp>
      <p:sp>
        <p:nvSpPr>
          <p:cNvPr id="3" name="Shape 10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Public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cloud. The cloud infrastructure is provisioned for open use by the general public. It may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be owned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, managed, and operated by a business, academic, or government organization,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or some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combination of them. It exists on the premises of the cloud provider.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Hybrid cloud. The cloud infrastructure is a composition of two or more distinct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cloud infrastructures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(private, community, or public) that remain unique entities, but are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bound together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by standardized or proprietary technology that enables data and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application portability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(e.g., cloud bursting for load balancing between clouds).</a:t>
            </a:r>
          </a:p>
        </p:txBody>
      </p:sp>
    </p:spTree>
    <p:extLst>
      <p:ext uri="{BB962C8B-B14F-4D97-AF65-F5344CB8AC3E}">
        <p14:creationId xmlns:p14="http://schemas.microsoft.com/office/powerpoint/2010/main" val="12404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Hybrid Cloud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On Premise Connectivity (VPC)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On Premise Resources (AD Server, archive storage, logs)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Multi-Cloud Resources (Azure, Google BigQuery, IBM Watson)</a:t>
            </a:r>
            <a:endParaRPr lang="en-US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8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17200" y="19080"/>
            <a:ext cx="5760360" cy="5143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48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 dirty="0"/>
              <a:t>Cloud First Policy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0" indent="-285750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The Federal Government’s current Information Technology (IT) environment is characterized by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low asset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utilization, a fragmented demand for resources, duplicative systems, environments which are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difficult to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manage, and long procurement lead times. These inefficiencies negatively impact the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Federal Government’s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ability to serve the American public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.</a:t>
            </a:r>
          </a:p>
          <a:p>
            <a:pPr marL="285750" lvl="0" indent="-285750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Cloud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computing has the potential to play a major part in addressing these inefficiencies and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improving government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service delivery. The cloud computing model can significantly help agencies grappling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with the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need to provide highly reliable, innovative services quickly despite resource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constraints</a:t>
            </a:r>
          </a:p>
          <a:p>
            <a:pPr marL="285750" lvl="0" indent="-285750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.. </a:t>
            </a:r>
          </a:p>
        </p:txBody>
      </p:sp>
    </p:spTree>
    <p:extLst>
      <p:ext uri="{BB962C8B-B14F-4D97-AF65-F5344CB8AC3E}">
        <p14:creationId xmlns:p14="http://schemas.microsoft.com/office/powerpoint/2010/main" val="258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/>
              <a:t>Cloud First Policy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Commercial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service providers are expanding their available cloud offerings to include the entire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traditional IT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stack of hardware and software infrastructure, middleware platforms, application system components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, software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services, and turnkey applications. </a:t>
            </a:r>
            <a:endParaRPr lang="en-US" dirty="0" smtClean="0">
              <a:latin typeface="Cantarell" charset="0"/>
              <a:ea typeface="Cantarell" charset="0"/>
              <a:cs typeface="Cantarell" charset="0"/>
            </a:endParaRPr>
          </a:p>
          <a:p>
            <a:pPr marL="285750" lvl="0" indent="-285750">
              <a:lnSpc>
                <a:spcPct val="100000"/>
              </a:lnSpc>
              <a:spcAft>
                <a:spcPts val="0"/>
              </a:spcAft>
              <a:buClrTx/>
              <a:buSzPct val="45000"/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The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private sector has taken advantage of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these technologies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to improve resource utilization, increase service responsiveness, and accrue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meaningful benefits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in efficiency, agility, and innovation. </a:t>
            </a:r>
            <a:endParaRPr lang="en-US" dirty="0" smtClean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90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0"/>
            <a:ext cx="6077537" cy="50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8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FedRAMP Cloud Service Provider Shopping Guide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34712" y="1627322"/>
            <a:ext cx="80339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marketplace.fedramp.gov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FedRAMP Authorization Types: Cloud Service Providers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JAB (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Joint Authorization Board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): CSP has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undergone a technical review by the FedRAMP Project Management Office (PMO) and has been assessed by a FedRAMP accredited third-party assessor (3PAO), representatives from the Department of Homeland Security (DHS), Department of Defense (DoD), and the General Services Administration (GSA).</a:t>
            </a:r>
            <a:endParaRPr lang="en-US" sz="1600" dirty="0" smtClean="0">
              <a:latin typeface="Cantarell" charset="0"/>
              <a:ea typeface="Cantarell" charset="0"/>
              <a:cs typeface="Cantarel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Agency: CSP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has worked with that specific agency to develop a cloud platform that meets all agency security controls. The FedRAMP PMO has performed an initial review of the cloud documentation before awarding a P-ATO.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CSP: CSP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has worked with that specific agency to develop a cloud platform that meets all agency security controls. The FedRAMP PMO has performed an initial review of the cloud documentation before awarding a P-ATO.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4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Cloud Computing Basics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Government Adoption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Cloud Providers and Services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Demos</a:t>
            </a:r>
            <a:endParaRPr lang="en-US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1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6999" y="245888"/>
            <a:ext cx="4948500" cy="4747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93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/>
              <a:t>Regulatory Compliance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FedRAMP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FISMA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FERPA (Education)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HIPPA (Health)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DOD Cloud Security Requirements Guide (Defense)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CJIS</a:t>
            </a: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3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64176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5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0" y="0"/>
            <a:ext cx="3353743" cy="502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1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5368"/>
            <a:ext cx="5360719" cy="499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IaaS Big Three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Amazon Web Services (AWS)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Microsoft Azure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Google Cloud Platform (GCP)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25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IaaS Government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Amazon Web Services (AWS)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Microsoft Azure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IBM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HPE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Verizon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70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/>
              <a:t>Cloud Resources Comparison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cloudcomparison.rightscale.com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Core IaaS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Compute: VMs (Autoscaling)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Networking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Security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Storage (File, Object, Block)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Database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Identity/Authorization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1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0"/>
            <a:ext cx="3055687" cy="48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5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6119" y="271440"/>
            <a:ext cx="8413920" cy="448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81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17771" cy="4811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6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52400"/>
            <a:ext cx="6233032" cy="46270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566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Complimentary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CDN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Logging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Monitoring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Search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Cache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Payment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2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Leading Edge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Containers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Data Science/ML/Big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Streams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Devices/IoT (Internet of Things)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Serverless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50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 dirty="0"/>
              <a:t>Cloud Computing: </a:t>
            </a:r>
            <a:r>
              <a:rPr lang="en-US" dirty="0" smtClean="0"/>
              <a:t>Revolutionary </a:t>
            </a:r>
            <a:r>
              <a:rPr lang="en-US" dirty="0"/>
              <a:t>Concepts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Infrastructure As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Code</a:t>
            </a:r>
          </a:p>
          <a:p>
            <a:pPr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Automated Compliance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  <a:p>
            <a:pPr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Disposable, Immutable Infrastructure</a:t>
            </a:r>
          </a:p>
          <a:p>
            <a:pPr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Rebuild instead of Update</a:t>
            </a:r>
          </a:p>
          <a:p>
            <a:pPr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Speed vs. Risk</a:t>
            </a:r>
          </a:p>
          <a:p>
            <a:pPr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Shared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19395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 dirty="0"/>
              <a:t>Cloud Computing: </a:t>
            </a:r>
            <a:r>
              <a:rPr lang="en-US" dirty="0" smtClean="0"/>
              <a:t>Accelerators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Open Source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  <a:p>
            <a:pPr lvl="0"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Containers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  <a:p>
            <a:pPr lvl="0"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DevOps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  <a:p>
            <a:pPr lvl="0"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Continuous Integration/Delivery (CI/CD)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05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 dirty="0" smtClean="0"/>
              <a:t>Proactive/Adaptive </a:t>
            </a:r>
            <a:r>
              <a:rPr lang="en-US" dirty="0"/>
              <a:t>Security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Rebuild with Infrastructure as Code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Enhanced logging and monitoring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Delegated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physical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s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ecurity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	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Unlimited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s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ervices (DDoS)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Dynamically modify policies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IAM, Key, and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c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ertificate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m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anagement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5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01760" y="919439"/>
            <a:ext cx="8391240" cy="3342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104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5560" y="67320"/>
            <a:ext cx="9143640" cy="504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004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88120" y="19080"/>
            <a:ext cx="7103275" cy="4924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0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313" y="0"/>
            <a:ext cx="4000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/>
              <a:t>Risk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Delegated, complex security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Access keys</a:t>
            </a:r>
            <a:endParaRPr lang="en-US" dirty="0">
              <a:latin typeface="Cantarell" charset="0"/>
              <a:ea typeface="Cantarell" charset="0"/>
              <a:cs typeface="Cantarell" charset="0"/>
            </a:endParaRP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Root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a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ccount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c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ompromise</a:t>
            </a:r>
            <a:endParaRPr lang="en-US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92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60742" y="0"/>
            <a:ext cx="3457439" cy="493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81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 dirty="0" smtClean="0"/>
              <a:t>Minimize Risk: AWS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SzPct val="45000"/>
              <a:buFont typeface="Arial" charset="0"/>
              <a:buChar char="•"/>
            </a:pPr>
            <a:r>
              <a:rPr lang="en-US" dirty="0"/>
              <a:t>Multiple </a:t>
            </a:r>
            <a:r>
              <a:rPr lang="en-US" dirty="0" smtClean="0"/>
              <a:t>accounts</a:t>
            </a:r>
            <a:endParaRPr lang="en-US" dirty="0"/>
          </a:p>
          <a:p>
            <a:pPr marL="285750" indent="-285750">
              <a:buSzPct val="45000"/>
              <a:buFont typeface="Arial" charset="0"/>
              <a:buChar char="•"/>
            </a:pPr>
            <a:r>
              <a:rPr lang="en-US" dirty="0"/>
              <a:t>Multiple VPCs</a:t>
            </a:r>
          </a:p>
          <a:p>
            <a:pPr marL="285750" indent="-285750">
              <a:buSzPct val="45000"/>
              <a:buFont typeface="Arial" charset="0"/>
              <a:buChar char="•"/>
            </a:pPr>
            <a:r>
              <a:rPr lang="en-US" dirty="0"/>
              <a:t>Managed, rotated </a:t>
            </a:r>
            <a:r>
              <a:rPr lang="en-US" dirty="0" smtClean="0"/>
              <a:t>credentials and keys</a:t>
            </a:r>
          </a:p>
          <a:p>
            <a:pPr marL="285750" indent="-285750">
              <a:buSzPct val="45000"/>
              <a:buFont typeface="Arial" charset="0"/>
              <a:buChar char="•"/>
            </a:pPr>
            <a:r>
              <a:rPr lang="en-US" dirty="0" smtClean="0"/>
              <a:t>IAM roles</a:t>
            </a:r>
          </a:p>
          <a:p>
            <a:pPr marL="285750" indent="-285750">
              <a:buSzPct val="45000"/>
              <a:buFont typeface="Arial" charset="0"/>
              <a:buChar char="•"/>
            </a:pPr>
            <a:r>
              <a:rPr lang="en-US" dirty="0" smtClean="0"/>
              <a:t>MFA</a:t>
            </a:r>
          </a:p>
          <a:p>
            <a:pPr marL="285750" indent="-285750">
              <a:buSzPct val="45000"/>
              <a:buFont typeface="Arial" charset="0"/>
              <a:buChar char="•"/>
            </a:pPr>
            <a:r>
              <a:rPr lang="en-US" dirty="0" smtClean="0"/>
              <a:t>Encryption</a:t>
            </a:r>
          </a:p>
          <a:p>
            <a:pPr marL="285750" indent="-285750">
              <a:buSzPct val="45000"/>
              <a:buFont typeface="Arial" charset="0"/>
              <a:buChar char="•"/>
            </a:pPr>
            <a:r>
              <a:rPr lang="en-US" dirty="0" smtClean="0"/>
              <a:t>Monitoring, auditing</a:t>
            </a:r>
          </a:p>
          <a:p>
            <a:pPr marL="285750" indent="-285750">
              <a:buSzPct val="45000"/>
              <a:buFont typeface="Arial" charset="0"/>
              <a:buChar char="•"/>
            </a:pPr>
            <a:endParaRPr lang="en-US" dirty="0"/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09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PaaS</a:t>
            </a:r>
            <a:endParaRPr lang="en-US" sz="2800" dirty="0"/>
          </a:p>
        </p:txBody>
      </p:sp>
      <p:sp>
        <p:nvSpPr>
          <p:cNvPr id="3" name="Shape 92"/>
          <p:cNvSpPr txBox="1">
            <a:spLocks noGrp="1"/>
          </p:cNvSpPr>
          <p:nvPr>
            <p:ph idx="1"/>
          </p:nvPr>
        </p:nvSpPr>
        <p:spPr/>
        <p:txBody>
          <a:bodyPr wrap="square" lIns="91440" tIns="91440" rIns="91440" bIns="91440" anchor="t"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Heroku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Salesforce (</a:t>
            </a:r>
            <a:r>
              <a:rPr lang="en-US" smtClean="0"/>
              <a:t>Gov</a:t>
            </a:r>
            <a:r>
              <a:rPr lang="en-US" dirty="0" smtClean="0"/>
              <a:t> Cloud)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Acquia Cloud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95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Acquia Cloud PaaS 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Application Stack: LAMP + Drupal Distribution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Solr Search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Varnish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Git Workflow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Security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7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/>
              <a:t>SaaS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Office 365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Google Services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Box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Salesforce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Huddle</a:t>
            </a:r>
          </a:p>
        </p:txBody>
      </p:sp>
    </p:spTree>
    <p:extLst>
      <p:ext uri="{BB962C8B-B14F-4D97-AF65-F5344CB8AC3E}">
        <p14:creationId xmlns:p14="http://schemas.microsoft.com/office/powerpoint/2010/main" val="93286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Bundle: AWS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AWS S3 and Aurora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Snowball and Glacier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WAF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Lambda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Alexa App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On-premise AD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7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Bundle: Azure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Azure VMs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Office 365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Azure AD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Azure MFA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Azure Stack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41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Bundle: Google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GCP VMs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BigQuery</a:t>
            </a:r>
            <a:endParaRPr lang="en-US" dirty="0">
              <a:latin typeface="Cantarell" charset="0"/>
              <a:ea typeface="Cantarell" charset="0"/>
              <a:cs typeface="Cantarel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Tensorflow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Kubernetes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Google Maps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Google Apps</a:t>
            </a:r>
            <a:endParaRPr lang="en-US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3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Service Bundle: Hybrid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AWS EC2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BigQuery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On premise AD</a:t>
            </a:r>
            <a:endParaRPr lang="en-US" dirty="0">
              <a:latin typeface="Cantarell" charset="0"/>
              <a:ea typeface="Cantarell" charset="0"/>
              <a:cs typeface="Cantarell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IBM Watson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Office 365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Salesforce API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Acquia Cloud</a:t>
            </a:r>
          </a:p>
        </p:txBody>
      </p:sp>
    </p:spTree>
    <p:extLst>
      <p:ext uri="{BB962C8B-B14F-4D97-AF65-F5344CB8AC3E}">
        <p14:creationId xmlns:p14="http://schemas.microsoft.com/office/powerpoint/2010/main" val="119770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Cloud Computing</a:t>
            </a:r>
            <a:r>
              <a:rPr lang="en-US" sz="2800" dirty="0" smtClean="0"/>
              <a:t>: </a:t>
            </a:r>
            <a:r>
              <a:rPr lang="en-US" sz="2800" dirty="0"/>
              <a:t>Essential Characteristics</a:t>
            </a:r>
          </a:p>
        </p:txBody>
      </p:sp>
      <p:sp>
        <p:nvSpPr>
          <p:cNvPr id="3" name="Shape 104"/>
          <p:cNvSpPr txBox="1">
            <a:spLocks noGrp="1"/>
          </p:cNvSpPr>
          <p:nvPr>
            <p:ph idx="1"/>
          </p:nvPr>
        </p:nvSpPr>
        <p:spPr/>
        <p:txBody>
          <a:bodyPr wrap="square" lIns="91440" tIns="91440" rIns="91440" bIns="91440" anchor="t">
            <a:normAutofit/>
          </a:bodyPr>
          <a:lstStyle/>
          <a:p>
            <a:pPr marL="285750" lvl="0" indent="-285750">
              <a:spcBef>
                <a:spcPts val="0"/>
              </a:spcBef>
              <a:spcAft>
                <a:spcPts val="1599"/>
              </a:spcAft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On-demand self-service: Consumer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can unilaterally provision computing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capabilities such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as server time and network storage, as needed automatically without requiring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human interaction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with each service provider.</a:t>
            </a:r>
          </a:p>
          <a:p>
            <a:pPr marL="285750" lvl="0" indent="-285750">
              <a:spcBef>
                <a:spcPts val="0"/>
              </a:spcBef>
              <a:spcAft>
                <a:spcPts val="1599"/>
              </a:spcAft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Broad network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access: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Capabilities are available over the network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and accessed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through standard mechanisms that promote use by heterogeneous thin or thick client platforms (e.g., mobile phones, tablets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, laptops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, and workstations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).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02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/>
              <a:t>Cloud Strategies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Assess tradeoffs among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SaaS, PaaS,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and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IaaS</a:t>
            </a: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TCO, competitive strengths and expertise</a:t>
            </a:r>
            <a:endParaRPr lang="en-US" dirty="0">
              <a:latin typeface="Cantarell" charset="0"/>
              <a:ea typeface="Cantarell" charset="0"/>
              <a:cs typeface="Cantarell" charset="0"/>
            </a:endParaRPr>
          </a:p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Consider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 combination</a:t>
            </a:r>
            <a:endParaRPr lang="en-US" dirty="0">
              <a:latin typeface="Cantarell" charset="0"/>
              <a:ea typeface="Cantarell" charset="0"/>
              <a:cs typeface="Cantarell" charset="0"/>
            </a:endParaRPr>
          </a:p>
          <a:p>
            <a:pPr lvl="0">
              <a:buSzPct val="45000"/>
              <a:buFont typeface="StarSymbol"/>
              <a:buChar char="●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7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Cross Cloud/Environment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Docker/Containers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Vagrant/Docker Machine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Terraform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87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 lIns="0" tIns="0" rIns="0" bIns="0" anchor="ctr"/>
          <a:lstStyle/>
          <a:p>
            <a:pPr lvl="0"/>
            <a:r>
              <a:rPr lang="en-US"/>
              <a:t>Demos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WordPress on Azure Using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Azure Resource Manager (ARM)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Drupal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on AWS using CloudFormation and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Docker</a:t>
            </a:r>
          </a:p>
          <a:p>
            <a:pPr marL="285750" lvl="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Drupal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on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Acquia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95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Azure Resource Manager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ARM Templates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Virtual Machines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Network Components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Public IP NAT/DNS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Database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2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CloudFormation and 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Infrastructure As Code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CloudFormation Templates: resources, parameters, </a:t>
            </a:r>
            <a:r>
              <a:rPr lang="en-US" sz="1600" dirty="0" err="1" smtClean="0">
                <a:latin typeface="Cantarell" charset="0"/>
                <a:ea typeface="Cantarell" charset="0"/>
                <a:cs typeface="Cantarell" charset="0"/>
              </a:rPr>
              <a:t>conditions,mappings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, Outputs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User Data: Customize instances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Dockerfiles: Application containers, orchestration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Git: Version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8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Email: mnescot@jbsinternational.com</a:t>
            </a:r>
            <a:endParaRPr lang="en-US" dirty="0" smtClean="0"/>
          </a:p>
          <a:p>
            <a:r>
              <a:rPr lang="en-US" dirty="0" smtClean="0"/>
              <a:t>Twitter: @mnescot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 err="1" smtClean="0"/>
              <a:t>github.com</a:t>
            </a:r>
            <a:r>
              <a:rPr lang="en-US" dirty="0" smtClean="0"/>
              <a:t>/mnescot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82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Cloud Computing</a:t>
            </a:r>
            <a:r>
              <a:rPr lang="en-US" sz="2800" dirty="0" smtClean="0"/>
              <a:t>: </a:t>
            </a:r>
            <a:r>
              <a:rPr lang="en-US" sz="2800" dirty="0"/>
              <a:t>Essential Characteristics</a:t>
            </a:r>
          </a:p>
        </p:txBody>
      </p:sp>
      <p:sp>
        <p:nvSpPr>
          <p:cNvPr id="3" name="Shape 104"/>
          <p:cNvSpPr txBox="1">
            <a:spLocks noGrp="1"/>
          </p:cNvSpPr>
          <p:nvPr>
            <p:ph idx="1"/>
          </p:nvPr>
        </p:nvSpPr>
        <p:spPr/>
        <p:txBody>
          <a:bodyPr wrap="square" lIns="91440" tIns="91440" rIns="91440" bIns="91440" anchor="t">
            <a:normAutofit/>
          </a:bodyPr>
          <a:lstStyle/>
          <a:p>
            <a:pPr marL="285750" lvl="0" indent="-285750">
              <a:spcBef>
                <a:spcPts val="0"/>
              </a:spcBef>
              <a:spcAft>
                <a:spcPts val="1599"/>
              </a:spcAft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Resource pooling: Provider’s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computing resources are pooled to serve multiple consumers using a multi-tenant model, with different physical and virtual resources dynamically assigned and reassigned according to consumer demand. There is a sense of location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independence</a:t>
            </a:r>
            <a:r>
              <a:rPr lang="mr-IN" sz="1600" dirty="0" smtClean="0">
                <a:latin typeface="Cantarell" charset="0"/>
                <a:ea typeface="Cantarell" charset="0"/>
                <a:cs typeface="Cantarell" charset="0"/>
              </a:rPr>
              <a:t>…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 Examples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of resources include storage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, processing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, memory, and network bandwidth.</a:t>
            </a:r>
          </a:p>
          <a:p>
            <a:pPr marL="285750" lvl="0" indent="-285750">
              <a:spcBef>
                <a:spcPts val="0"/>
              </a:spcBef>
              <a:spcAft>
                <a:spcPts val="1599"/>
              </a:spcAft>
              <a:buFont typeface="Arial" charset="0"/>
              <a:buChar char="•"/>
            </a:pP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Rapid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elasticity: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Capabilities can be elastically provisioned and released, in some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cases automatically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, to scale rapidly outward and inward commensurate with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demand. Capabilities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available for provisioning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appear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to be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unlimited.</a:t>
            </a:r>
          </a:p>
        </p:txBody>
      </p:sp>
    </p:spTree>
    <p:extLst>
      <p:ext uri="{BB962C8B-B14F-4D97-AF65-F5344CB8AC3E}">
        <p14:creationId xmlns:p14="http://schemas.microsoft.com/office/powerpoint/2010/main" val="21698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Cloud Computing</a:t>
            </a:r>
            <a:r>
              <a:rPr lang="en-US" sz="2800" dirty="0" smtClean="0"/>
              <a:t>: </a:t>
            </a:r>
            <a:r>
              <a:rPr lang="en-US" sz="2800" dirty="0"/>
              <a:t>Essential Characteristics</a:t>
            </a:r>
          </a:p>
        </p:txBody>
      </p:sp>
      <p:sp>
        <p:nvSpPr>
          <p:cNvPr id="3" name="Shape 104"/>
          <p:cNvSpPr txBox="1">
            <a:spLocks noGrp="1"/>
          </p:cNvSpPr>
          <p:nvPr>
            <p:ph idx="1"/>
          </p:nvPr>
        </p:nvSpPr>
        <p:spPr/>
        <p:txBody>
          <a:bodyPr wrap="square" lIns="91440" tIns="91440" rIns="91440" bIns="91440" anchor="t">
            <a:normAutofit/>
          </a:bodyPr>
          <a:lstStyle/>
          <a:p>
            <a:pPr marL="285750" lvl="0" indent="-285750">
              <a:spcAft>
                <a:spcPts val="1599"/>
              </a:spcAft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Measured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service. Cloud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systems automatically control and optimize resource use by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leveraging a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metering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capability at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some level of abstraction appropriate to the type of service (e.g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., storage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, processing, bandwidth, and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active user accounts).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Resource usage can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be monitored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, controlled, and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reported providing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transparency for both the provider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and consumer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of the utilized service.</a:t>
            </a:r>
            <a:endParaRPr lang="en-US" sz="1600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42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 dirty="0" smtClean="0"/>
              <a:t>Cloud Computing: </a:t>
            </a:r>
            <a:r>
              <a:rPr lang="en-US" sz="2800" dirty="0"/>
              <a:t>Service Models</a:t>
            </a:r>
          </a:p>
        </p:txBody>
      </p:sp>
      <p:sp>
        <p:nvSpPr>
          <p:cNvPr id="3" name="Shape 104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Infrastructure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as a Service (IaaS). The capability provided to the consumer is to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provision processing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, storage, networks, and other fundamental computing resources where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the consumer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is able to deploy and run arbitrary software, which can include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operating systems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and applications. The consumer does not manage or control the underlying 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cloud infrastructure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but has control over operating systems, storage, and deployed applications</a:t>
            </a:r>
            <a:r>
              <a:rPr lang="en-US" sz="1600" dirty="0" smtClean="0">
                <a:latin typeface="Cantarell" charset="0"/>
                <a:ea typeface="Cantarell" charset="0"/>
                <a:cs typeface="Cantarell" charset="0"/>
              </a:rPr>
              <a:t>; and </a:t>
            </a:r>
            <a:r>
              <a:rPr lang="en-US" sz="1600" dirty="0">
                <a:latin typeface="Cantarell" charset="0"/>
                <a:ea typeface="Cantarell" charset="0"/>
                <a:cs typeface="Cantarell" charset="0"/>
              </a:rPr>
              <a:t>possibly limited control of select networking components (e.g., host firewalls).</a:t>
            </a:r>
          </a:p>
        </p:txBody>
      </p:sp>
    </p:spTree>
    <p:extLst>
      <p:ext uri="{BB962C8B-B14F-4D97-AF65-F5344CB8AC3E}">
        <p14:creationId xmlns:p14="http://schemas.microsoft.com/office/powerpoint/2010/main" val="154328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2800"/>
              <a:t>NIST Definition: Service Models</a:t>
            </a:r>
          </a:p>
        </p:txBody>
      </p:sp>
      <p:sp>
        <p:nvSpPr>
          <p:cNvPr id="3" name="Shape 104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SzPct val="45000"/>
              <a:buFont typeface="Arial" charset="0"/>
              <a:buChar char="•"/>
            </a:pP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Platform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as a Service (PaaS). The capability provided to the consumer is to deploy onto the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cloud infrastructure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consumer-created or acquired applications created using programming languages, libraries, services, and tools supported by the </a:t>
            </a:r>
            <a:r>
              <a:rPr lang="en-US" dirty="0" err="1" smtClean="0">
                <a:latin typeface="Cantarell" charset="0"/>
                <a:ea typeface="Cantarell" charset="0"/>
                <a:cs typeface="Cantarell" charset="0"/>
              </a:rPr>
              <a:t>provider.The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consumer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does not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manage or control the underlying cloud infrastructure including network, servers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, operating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systems, or storage, but has control over the deployed applications and 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possibly configuration </a:t>
            </a:r>
            <a:r>
              <a:rPr lang="en-US" dirty="0">
                <a:latin typeface="Cantarell" charset="0"/>
                <a:ea typeface="Cantarell" charset="0"/>
                <a:cs typeface="Cantarell" charset="0"/>
              </a:rPr>
              <a:t>settings for the application-hosting environment</a:t>
            </a:r>
            <a:r>
              <a:rPr lang="en-US" dirty="0" smtClean="0">
                <a:latin typeface="Cantarell" charset="0"/>
                <a:ea typeface="Cantarell" charset="0"/>
                <a:cs typeface="Cantarell" charset="0"/>
              </a:rPr>
              <a:t>.</a:t>
            </a:r>
            <a:endParaRPr lang="en-US" dirty="0">
              <a:latin typeface="Cantarell" charset="0"/>
              <a:ea typeface="Cantarell" charset="0"/>
              <a:cs typeface="Cantar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71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3473</TotalTime>
  <Words>1598</Words>
  <Application>Microsoft Macintosh PowerPoint</Application>
  <PresentationFormat>On-screen Show (16:9)</PresentationFormat>
  <Paragraphs>271</Paragraphs>
  <Slides>55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Calibri</vt:lpstr>
      <vt:lpstr>Calibri Light</vt:lpstr>
      <vt:lpstr>Cantarell</vt:lpstr>
      <vt:lpstr>DejaVu Sans</vt:lpstr>
      <vt:lpstr>Liberation Serif</vt:lpstr>
      <vt:lpstr>StarSymbol</vt:lpstr>
      <vt:lpstr>Arial</vt:lpstr>
      <vt:lpstr>Retrospect</vt:lpstr>
      <vt:lpstr>Cloud Hosting, Development, and Security </vt:lpstr>
      <vt:lpstr>Agenda</vt:lpstr>
      <vt:lpstr>PowerPoint Presentation</vt:lpstr>
      <vt:lpstr>PowerPoint Presentation</vt:lpstr>
      <vt:lpstr>Cloud Computing: Essential Characteristics</vt:lpstr>
      <vt:lpstr>Cloud Computing: Essential Characteristics</vt:lpstr>
      <vt:lpstr>Cloud Computing: Essential Characteristics</vt:lpstr>
      <vt:lpstr>Cloud Computing: Service Models</vt:lpstr>
      <vt:lpstr>NIST Definition: Service Models</vt:lpstr>
      <vt:lpstr>NIST Definition: Service Models</vt:lpstr>
      <vt:lpstr>NIST Definition: Deployment Models</vt:lpstr>
      <vt:lpstr>NIST Definition: Deployment Models</vt:lpstr>
      <vt:lpstr>Hybrid Cloud</vt:lpstr>
      <vt:lpstr>PowerPoint Presentation</vt:lpstr>
      <vt:lpstr>Cloud First Policy</vt:lpstr>
      <vt:lpstr>Cloud First Policy</vt:lpstr>
      <vt:lpstr>PowerPoint Presentation</vt:lpstr>
      <vt:lpstr>FedRAMP Cloud Service Provider Shopping Guide</vt:lpstr>
      <vt:lpstr>FedRAMP Authorization Types: Cloud Service Providers</vt:lpstr>
      <vt:lpstr>PowerPoint Presentation</vt:lpstr>
      <vt:lpstr>Regulatory Compliance</vt:lpstr>
      <vt:lpstr>PowerPoint Presentation</vt:lpstr>
      <vt:lpstr>PowerPoint Presentation</vt:lpstr>
      <vt:lpstr>PowerPoint Presentation</vt:lpstr>
      <vt:lpstr>IaaS Big Three</vt:lpstr>
      <vt:lpstr>IaaS Government</vt:lpstr>
      <vt:lpstr>Cloud Resources Comparison</vt:lpstr>
      <vt:lpstr>Core IaaS Services</vt:lpstr>
      <vt:lpstr>PowerPoint Presentation</vt:lpstr>
      <vt:lpstr>PowerPoint Presentation</vt:lpstr>
      <vt:lpstr>PowerPoint Presentation</vt:lpstr>
      <vt:lpstr>Complimentary Services</vt:lpstr>
      <vt:lpstr>Leading Edge Services</vt:lpstr>
      <vt:lpstr>Cloud Computing: Revolutionary Concepts</vt:lpstr>
      <vt:lpstr>Cloud Computing: Accelerators</vt:lpstr>
      <vt:lpstr>Proactive/Adaptive Security</vt:lpstr>
      <vt:lpstr>PowerPoint Presentation</vt:lpstr>
      <vt:lpstr>PowerPoint Presentation</vt:lpstr>
      <vt:lpstr>PowerPoint Presentation</vt:lpstr>
      <vt:lpstr>Risk</vt:lpstr>
      <vt:lpstr>PowerPoint Presentation</vt:lpstr>
      <vt:lpstr>Minimize Risk: AWS</vt:lpstr>
      <vt:lpstr>PaaS</vt:lpstr>
      <vt:lpstr>Acquia Cloud PaaS Features</vt:lpstr>
      <vt:lpstr>SaaS</vt:lpstr>
      <vt:lpstr>Service Bundle: AWS</vt:lpstr>
      <vt:lpstr>Service Bundle: Azure</vt:lpstr>
      <vt:lpstr>Service Bundle: Google</vt:lpstr>
      <vt:lpstr>Service Bundle: Hybrid</vt:lpstr>
      <vt:lpstr>Cloud Strategies</vt:lpstr>
      <vt:lpstr>Cross Cloud/Environment Tools</vt:lpstr>
      <vt:lpstr>Demos</vt:lpstr>
      <vt:lpstr>Azure Resource Manager</vt:lpstr>
      <vt:lpstr>CloudFormation and Docker</vt:lpstr>
      <vt:lpstr>Contact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cp:lastModifiedBy>Michael Nescot</cp:lastModifiedBy>
  <cp:revision>48</cp:revision>
  <dcterms:modified xsi:type="dcterms:W3CDTF">2016-10-11T16:34:12Z</dcterms:modified>
</cp:coreProperties>
</file>